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DA53C1D-E849-4C70-8433-6BA1689CD290}">
  <a:tblStyle styleId="{ADA53C1D-E849-4C70-8433-6BA1689CD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20607d34f_7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20607d34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20607d34f_7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20607d34f_7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214c9724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214c9724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14c9724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14c9724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20607d34f_7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20607d34f_7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20607d34f_7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20607d34f_7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20607d34f_7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20607d34f_7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26c17713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26c17713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214c9724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214c9724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214c9724b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214c9724b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14c9724b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14c9724b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d21ef9f4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d21ef9f4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psychologist and computer scientist- most of his research works in Artificial neural networks. He is teaching and works part time in Google Brain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1fa197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21fa197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214c9724b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214c9724b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214c9724b_1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214c9724b_1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214c9724b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214c9724b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214c9724b_1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214c9724b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d21ef9f4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d21ef9f4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Thailand- 310miles -2years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2733dac88_0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2733dac88_0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d21ef9f4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d21ef9f4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21fa197b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21fa197b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20607d34f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20607d34f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6c17713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6c17713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kgiROXLqM9Q" TargetMode="External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814475" y="9748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Team Hinton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Optical Digit Recognition (ODR)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020500"/>
            <a:ext cx="7688100" cy="17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Carisa Yao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Chandramouly </a:t>
            </a: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Rathinasababathy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Ganesh Jothikumar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Hyunjung Byun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Jong Lin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Ravisankar Videla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484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Video</a:t>
            </a:r>
            <a:endParaRPr/>
          </a:p>
        </p:txBody>
      </p:sp>
      <p:pic>
        <p:nvPicPr>
          <p:cNvPr id="140" name="Google Shape;140;p22" title="ML Project Fina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75" y="555650"/>
            <a:ext cx="5816150" cy="43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484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Screenshots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800" y="329850"/>
            <a:ext cx="34766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825" y="1440050"/>
            <a:ext cx="3749825" cy="28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050" y="2718236"/>
            <a:ext cx="3476625" cy="260748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 rot="5400000">
            <a:off x="3360200" y="309800"/>
            <a:ext cx="890700" cy="1729800"/>
          </a:xfrm>
          <a:prstGeom prst="bentArrow">
            <a:avLst>
              <a:gd fmla="val 25000" name="adj1"/>
              <a:gd fmla="val 25000" name="adj2"/>
              <a:gd fmla="val 25000" name="adj3"/>
              <a:gd fmla="val 87500" name="adj4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 flipH="1" rot="-10798748">
            <a:off x="4415975" y="4051424"/>
            <a:ext cx="1647600" cy="939300"/>
          </a:xfrm>
          <a:prstGeom prst="bentArrow">
            <a:avLst>
              <a:gd fmla="val 25000" name="adj1"/>
              <a:gd fmla="val 22018" name="adj2"/>
              <a:gd fmla="val 25000" name="adj3"/>
              <a:gd fmla="val 87500" name="adj4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484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</a:t>
            </a:r>
            <a:r>
              <a:rPr lang="en"/>
              <a:t>Screenshots</a:t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 rot="5400000">
            <a:off x="3360200" y="309800"/>
            <a:ext cx="890700" cy="1729800"/>
          </a:xfrm>
          <a:prstGeom prst="bentArrow">
            <a:avLst>
              <a:gd fmla="val 25000" name="adj1"/>
              <a:gd fmla="val 25000" name="adj2"/>
              <a:gd fmla="val 25000" name="adj3"/>
              <a:gd fmla="val 87500" name="adj4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 flipH="1" rot="-10798748">
            <a:off x="4415975" y="4051424"/>
            <a:ext cx="1647600" cy="939300"/>
          </a:xfrm>
          <a:prstGeom prst="bentArrow">
            <a:avLst>
              <a:gd fmla="val 25000" name="adj1"/>
              <a:gd fmla="val 22018" name="adj2"/>
              <a:gd fmla="val 25000" name="adj3"/>
              <a:gd fmla="val 87500" name="adj4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7575" y="328575"/>
            <a:ext cx="3476625" cy="261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275" y="1543850"/>
            <a:ext cx="3624518" cy="27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650" y="2612150"/>
            <a:ext cx="3624525" cy="272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94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Approach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406050"/>
            <a:ext cx="7688700" cy="496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Used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729450" y="1316875"/>
            <a:ext cx="76887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Image generator with random number of digits or address/zip co</a:t>
            </a:r>
            <a:r>
              <a:rPr lang="en" sz="1600"/>
              <a:t>de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Sliding window to search through image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Supervised learning classification to recognize digit, collect cluster of found digits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K-means and posterior probability to report address/zip code or digits with bounding box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7294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 - Classifiers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406050"/>
            <a:ext cx="6519800" cy="48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6532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Analysis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381075"/>
            <a:ext cx="340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PCA determination through percentage of </a:t>
            </a:r>
            <a:r>
              <a:rPr lang="en" sz="1600"/>
              <a:t>variance</a:t>
            </a:r>
            <a:r>
              <a:rPr lang="en" sz="1600"/>
              <a:t> explained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Choice of optimal number of components based on PPV</a:t>
            </a:r>
            <a:endParaRPr sz="16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500" y="939450"/>
            <a:ext cx="5111191" cy="3746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8"/>
          <p:cNvCxnSpPr/>
          <p:nvPr/>
        </p:nvCxnSpPr>
        <p:spPr>
          <a:xfrm flipH="1" rot="10800000">
            <a:off x="4297875" y="1132575"/>
            <a:ext cx="1512900" cy="1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8"/>
          <p:cNvCxnSpPr/>
          <p:nvPr/>
        </p:nvCxnSpPr>
        <p:spPr>
          <a:xfrm flipH="1">
            <a:off x="5802875" y="1140425"/>
            <a:ext cx="7800" cy="307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653250" y="-52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Astounding Insights!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-69300" y="542875"/>
            <a:ext cx="92505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Accuracy is not reliable. We know this! High false positives get hidden by very high false negatives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PPV with </a:t>
            </a:r>
            <a:r>
              <a:rPr b="1" lang="en" sz="1600"/>
              <a:t>Bayes classification after PCA</a:t>
            </a:r>
            <a:r>
              <a:rPr lang="en" sz="1600"/>
              <a:t> is significantly higher than PPV before PCA </a:t>
            </a:r>
            <a:endParaRPr sz="1600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89975"/>
            <a:ext cx="8895598" cy="10879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3299100" y="1901575"/>
            <a:ext cx="2852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Bayes on 784 dimension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2613300" y="3501775"/>
            <a:ext cx="4302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Bayes after PCA with 59 components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82575"/>
            <a:ext cx="8895598" cy="107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653250" y="-52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Astounding Insights!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716575" y="456100"/>
            <a:ext cx="2852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Bayes on 784 dimension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4570650" y="456100"/>
            <a:ext cx="4302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Bayes after PCA with 59 components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3300"/>
            <a:ext cx="4570649" cy="399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100" y="913300"/>
            <a:ext cx="4497898" cy="39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500850" y="1424725"/>
            <a:ext cx="3147300" cy="288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Below is observed...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5 getting misclassified as 8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7 getting misclassified as 9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Sensitivity of 5 and 7 are low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PPV of 8 and 9 are low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500850" y="-52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Astounding Insights!</a:t>
            </a:r>
            <a:endParaRPr/>
          </a:p>
        </p:txBody>
      </p:sp>
      <p:sp>
        <p:nvSpPr>
          <p:cNvPr id="213" name="Google Shape;213;p31"/>
          <p:cNvSpPr txBox="1"/>
          <p:nvPr/>
        </p:nvSpPr>
        <p:spPr>
          <a:xfrm>
            <a:off x="716575" y="456100"/>
            <a:ext cx="2852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Bayes on 784 dimension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5 misclassified as 8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4570650" y="456100"/>
            <a:ext cx="4302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Bayes after PCA with 59 components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5 classified as 5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41900"/>
            <a:ext cx="4012328" cy="40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328" y="1141900"/>
            <a:ext cx="4012415" cy="40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1096800" y="1559925"/>
            <a:ext cx="6953700" cy="26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Reasoning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Observed only with Bayes classifier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There seems to be an overfitting problem with using full data.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While PCA is not particularly a method to fix overfitting, in this case components with variance much larger than the effect of the noise are relatively unaffected by the noise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0675"/>
            <a:ext cx="8839203" cy="426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729450" y="-52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</a:t>
            </a:r>
            <a:r>
              <a:rPr lang="en"/>
              <a:t>Scatter plot - Some examples..</a:t>
            </a: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3946475" y="1412675"/>
            <a:ext cx="9864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Digits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 5 &amp; 7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1290263" y="3797875"/>
            <a:ext cx="1948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Digits 1 &amp; 6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650" y="2695900"/>
            <a:ext cx="3328568" cy="249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75" y="482250"/>
            <a:ext cx="3735952" cy="20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7600" y="482250"/>
            <a:ext cx="3735951" cy="207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653250" y="-52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Facts</a:t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6900" y="542875"/>
            <a:ext cx="90951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Linear classifier (pseudo inverse) gave a PPV of 55% clearly indicating lack of  linear separability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Adding non linear quadratic dimension to the power 2 yielded a bump in PPV to 90% </a:t>
            </a:r>
            <a:endParaRPr sz="1600"/>
          </a:p>
        </p:txBody>
      </p:sp>
      <p:graphicFrame>
        <p:nvGraphicFramePr>
          <p:cNvPr id="234" name="Google Shape;234;p33"/>
          <p:cNvGraphicFramePr/>
          <p:nvPr/>
        </p:nvGraphicFramePr>
        <p:xfrm>
          <a:off x="952500" y="211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{ADA53C1D-E849-4C70-8433-6BA1689CD290}</a:tableStyleId>
              </a:tblPr>
              <a:tblGrid>
                <a:gridCol w="1544025"/>
                <a:gridCol w="2369125"/>
                <a:gridCol w="3325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Linear Classifier (Pseudo Inverse)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Linear Classifier quadratic power 2 (Pseudo Inverse)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PPV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56%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87%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Dimensions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784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1830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 time (ms)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900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159300" y="4200475"/>
            <a:ext cx="909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tried for quadratic power 3, the training did not complete even after 15 minutes 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582750" y="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1" name="Google Shape;241;p34"/>
          <p:cNvGraphicFramePr/>
          <p:nvPr/>
        </p:nvGraphicFramePr>
        <p:xfrm>
          <a:off x="719550" y="114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{ADA53C1D-E849-4C70-8433-6BA1689CD290}</a:tableStyleId>
              </a:tblPr>
              <a:tblGrid>
                <a:gridCol w="1682400"/>
                <a:gridCol w="1453475"/>
                <a:gridCol w="1453475"/>
                <a:gridCol w="1453475"/>
                <a:gridCol w="1453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Sensitivity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Specificity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PPV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Full Bayesian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8761D"/>
                          </a:solidFill>
                        </a:rPr>
                        <a:t>99.2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8761D"/>
                          </a:solidFill>
                        </a:rPr>
                        <a:t>96.17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8761D"/>
                          </a:solidFill>
                        </a:rPr>
                        <a:t>99.57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8761D"/>
                          </a:solidFill>
                        </a:rPr>
                        <a:t>96.22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Logit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F9000"/>
                          </a:solidFill>
                        </a:rPr>
                        <a:t>98.24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F9000"/>
                          </a:solidFill>
                        </a:rPr>
                        <a:t>91.02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BF9000"/>
                          </a:solidFill>
                        </a:rPr>
                        <a:t>99.02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BF9000"/>
                          </a:solidFill>
                        </a:rPr>
                        <a:t>91.08</a:t>
                      </a:r>
                      <a:endParaRPr b="1">
                        <a:solidFill>
                          <a:srgbClr val="BF9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Neural Networks*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74EA7"/>
                          </a:solidFill>
                        </a:rPr>
                        <a:t>91.37</a:t>
                      </a:r>
                      <a:endParaRPr b="1" sz="800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74EA7"/>
                          </a:solidFill>
                        </a:rPr>
                        <a:t>80.15</a:t>
                      </a:r>
                      <a:endParaRPr b="1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74EA7"/>
                          </a:solidFill>
                        </a:rPr>
                        <a:t>81.09</a:t>
                      </a:r>
                      <a:endParaRPr b="1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74EA7"/>
                          </a:solidFill>
                        </a:rPr>
                        <a:t>73.21</a:t>
                      </a:r>
                      <a:endParaRPr b="1">
                        <a:solidFill>
                          <a:srgbClr val="674EA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Decision Tree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96.75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83.42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98.2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83.48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2" name="Google Shape;242;p34"/>
          <p:cNvSpPr txBox="1"/>
          <p:nvPr>
            <p:ph type="title"/>
          </p:nvPr>
        </p:nvSpPr>
        <p:spPr>
          <a:xfrm>
            <a:off x="623500" y="3592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* 784 dimensions, rest of the classifiers are run on the reduced dimensionality-PCA(59)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on classifiers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729450" y="1316875"/>
            <a:ext cx="76887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By no means we have tried all possible tuning across all classifiers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Goal was to bring out some interesting insights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With the minimal combinations tried out, we feel Bayes </a:t>
            </a:r>
            <a:r>
              <a:rPr lang="en" sz="1600"/>
              <a:t>classification</a:t>
            </a:r>
            <a:r>
              <a:rPr lang="en" sz="1600"/>
              <a:t> on over PCA worked best for the given MNIST dataset for a 10 class classification.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</a:t>
            </a:r>
            <a:r>
              <a:rPr lang="en" sz="1600"/>
              <a:t>reasoning</a:t>
            </a:r>
            <a:r>
              <a:rPr lang="en" sz="1600"/>
              <a:t> thus far is that the distribution is highly gaussian in nature and PCA helped reduce noise to a certain extent leading to the highest PPV. 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enjoyed ?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729450" y="1240675"/>
            <a:ext cx="76887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main goal from the beginning was to try something more deeper.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really enjoyed coming up with the technique for detecting multiple numbers and their bounding boxes.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thoroughly enjoyed going one step further with some of the concepts studied in class and applying / learning in practice.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Definitely the outcome of Bayes classifier with PCA took us by surprise, main learning being when to use and not use them.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versus Other things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275" y="1189200"/>
            <a:ext cx="5293892" cy="3746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729450" y="1621675"/>
            <a:ext cx="3604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Recognizing </a:t>
            </a:r>
            <a:r>
              <a:rPr lang="en" sz="1600"/>
              <a:t>handwritten</a:t>
            </a:r>
            <a:r>
              <a:rPr lang="en" sz="1600"/>
              <a:t> / printed numbers from an image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Practical applications include street view number identification </a:t>
            </a:r>
            <a:endParaRPr sz="1600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050" y="1091850"/>
            <a:ext cx="4473176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more patterns in street view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625" y="1271200"/>
            <a:ext cx="5033751" cy="347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Extended Problem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550" y="1268975"/>
            <a:ext cx="5382524" cy="374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729450" y="1545475"/>
            <a:ext cx="7688700" cy="27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Overall we tried to achieve the following through the course of this project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technique to do the </a:t>
            </a:r>
            <a:r>
              <a:rPr lang="en" sz="1600"/>
              <a:t>multi number</a:t>
            </a:r>
            <a:r>
              <a:rPr lang="en" sz="1600"/>
              <a:t> detection with its bounding box  from a given image.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Evaluate</a:t>
            </a:r>
            <a:r>
              <a:rPr lang="en" sz="1600"/>
              <a:t> few classifiers and derive interesting findings 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Challenges &amp; Using MNIST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729450" y="1469275"/>
            <a:ext cx="7688700" cy="29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Realworld images from Google Street view imagery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Images not readily available for processing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Heavy </a:t>
            </a:r>
            <a:r>
              <a:rPr lang="en" sz="1600"/>
              <a:t>preprocessing</a:t>
            </a:r>
            <a:r>
              <a:rPr lang="en" sz="1600"/>
              <a:t> needed for </a:t>
            </a:r>
            <a:r>
              <a:rPr lang="en" sz="1600"/>
              <a:t>consumption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Why we chose MNIST?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Core of the problem is number detection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MNIST is a rich resource for numbers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Can focus more on the problem and classification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